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2" d="100"/>
          <a:sy n="72" d="100"/>
        </p:scale>
        <p:origin x="-63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CA675-4103-450F-BFF4-9EB2426948EB}" type="datetimeFigureOut">
              <a:rPr lang="ru-RU" smtClean="0"/>
              <a:t>17.07.2021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DA92-D0A7-45C2-98E1-42B81DE1E62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9482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CA675-4103-450F-BFF4-9EB2426948EB}" type="datetimeFigureOut">
              <a:rPr lang="ru-RU" smtClean="0"/>
              <a:t>17.07.2021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DA92-D0A7-45C2-98E1-42B81DE1E62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6127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CA675-4103-450F-BFF4-9EB2426948EB}" type="datetimeFigureOut">
              <a:rPr lang="ru-RU" smtClean="0"/>
              <a:t>17.07.2021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DA92-D0A7-45C2-98E1-42B81DE1E62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4865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CA675-4103-450F-BFF4-9EB2426948EB}" type="datetimeFigureOut">
              <a:rPr lang="ru-RU" smtClean="0"/>
              <a:t>17.07.2021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DA92-D0A7-45C2-98E1-42B81DE1E62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2435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CA675-4103-450F-BFF4-9EB2426948EB}" type="datetimeFigureOut">
              <a:rPr lang="ru-RU" smtClean="0"/>
              <a:t>17.07.2021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DA92-D0A7-45C2-98E1-42B81DE1E62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4795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CA675-4103-450F-BFF4-9EB2426948EB}" type="datetimeFigureOut">
              <a:rPr lang="ru-RU" smtClean="0"/>
              <a:t>17.07.2021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DA92-D0A7-45C2-98E1-42B81DE1E62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0155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CA675-4103-450F-BFF4-9EB2426948EB}" type="datetimeFigureOut">
              <a:rPr lang="ru-RU" smtClean="0"/>
              <a:t>17.07.2021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DA92-D0A7-45C2-98E1-42B81DE1E62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4644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CA675-4103-450F-BFF4-9EB2426948EB}" type="datetimeFigureOut">
              <a:rPr lang="ru-RU" smtClean="0"/>
              <a:t>17.07.2021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DA92-D0A7-45C2-98E1-42B81DE1E62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4155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CA675-4103-450F-BFF4-9EB2426948EB}" type="datetimeFigureOut">
              <a:rPr lang="ru-RU" smtClean="0"/>
              <a:t>17.07.2021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DA92-D0A7-45C2-98E1-42B81DE1E62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6806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CA675-4103-450F-BFF4-9EB2426948EB}" type="datetimeFigureOut">
              <a:rPr lang="ru-RU" smtClean="0"/>
              <a:t>17.07.2021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DA92-D0A7-45C2-98E1-42B81DE1E62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3612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CA675-4103-450F-BFF4-9EB2426948EB}" type="datetimeFigureOut">
              <a:rPr lang="ru-RU" smtClean="0"/>
              <a:t>17.07.2021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FDA92-D0A7-45C2-98E1-42B81DE1E62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2305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CA675-4103-450F-BFF4-9EB2426948EB}" type="datetimeFigureOut">
              <a:rPr lang="ru-RU" smtClean="0"/>
              <a:t>17.07.2021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FDA92-D0A7-45C2-98E1-42B81DE1E62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3623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productimport1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48690" y="348734"/>
            <a:ext cx="82711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kern="100" dirty="0" smtClean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Чек-лист по получению </a:t>
            </a:r>
            <a:r>
              <a:rPr lang="ru-RU" b="1" kern="100" dirty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фитосанитарного сертификата в </a:t>
            </a:r>
            <a:r>
              <a:rPr lang="ru-RU" b="1" kern="100" dirty="0" smtClean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Россельхознадзоре </a:t>
            </a:r>
            <a:endParaRPr lang="ru-RU" sz="1600" b="1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6364" y="1110730"/>
            <a:ext cx="11430000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kern="100" dirty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Фитосанитарный сертификат (далее – ФСС) необходимо получать в </a:t>
            </a:r>
            <a:r>
              <a:rPr lang="ru-RU" sz="1700" kern="100" dirty="0" smtClean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регионе, </a:t>
            </a:r>
            <a:r>
              <a:rPr lang="ru-RU" sz="1700" kern="100" dirty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из которого </a:t>
            </a:r>
            <a:r>
              <a:rPr lang="ru-RU" sz="1700" kern="100" dirty="0" smtClean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планируется отправка продукции, </a:t>
            </a:r>
            <a:r>
              <a:rPr lang="ru-RU" sz="1700" kern="100" dirty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в некоторых </a:t>
            </a:r>
            <a:r>
              <a:rPr lang="ru-RU" sz="1700" kern="100" dirty="0" smtClean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случаях </a:t>
            </a:r>
            <a:r>
              <a:rPr lang="ru-RU" sz="1700" kern="100" dirty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ФСС необходимо оформлять в регионе прохождения таможенного контроля, его получение осуществляется строго перед отправкой продукции. </a:t>
            </a:r>
          </a:p>
          <a:p>
            <a:pPr algn="ctr"/>
            <a:endParaRPr lang="ru-RU" sz="1700" kern="100" dirty="0">
              <a:latin typeface="Times New Roman" panose="02020603050405020304" pitchFamily="18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ru-RU" sz="1700" b="1" kern="100" dirty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Срок действия фитосанитарного сертификата составляет 14 дней.</a:t>
            </a:r>
          </a:p>
          <a:p>
            <a:endParaRPr lang="ru-RU" sz="1700" b="1" kern="100" dirty="0">
              <a:latin typeface="Times New Roman" panose="02020603050405020304" pitchFamily="18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algn="just"/>
            <a:r>
              <a:rPr lang="ru-RU" sz="1700" kern="100" dirty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Первая </a:t>
            </a:r>
            <a:r>
              <a:rPr lang="ru-RU" sz="1700" kern="100" dirty="0" err="1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Фумигационная</a:t>
            </a:r>
            <a:r>
              <a:rPr lang="ru-RU" sz="1700" kern="100" dirty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 Компания предоставляет для Вас возможность воспользоваться услугой </a:t>
            </a:r>
            <a:br>
              <a:rPr lang="ru-RU" sz="1700" kern="100" dirty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</a:br>
            <a:r>
              <a:rPr lang="ru-RU" sz="1700" kern="100" dirty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«Получение фитосанитарного сертификата» на территории Москвы и Московской области, а также в                                    Санкт-Петербурге и Ленинградской области. Мы полностью возьмем все процессы </a:t>
            </a:r>
            <a:r>
              <a:rPr lang="ru-RU" sz="1700" kern="100" dirty="0" smtClean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получения ФСС под </a:t>
            </a:r>
            <a:r>
              <a:rPr lang="ru-RU" sz="1700" kern="100" dirty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свой контроль. </a:t>
            </a:r>
            <a:endParaRPr lang="ru-RU" sz="1700" kern="100" dirty="0" smtClean="0">
              <a:latin typeface="Times New Roman" panose="02020603050405020304" pitchFamily="18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algn="just"/>
            <a:endParaRPr lang="ru-RU" sz="1700" kern="100" dirty="0">
              <a:latin typeface="Times New Roman" panose="02020603050405020304" pitchFamily="18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algn="just"/>
            <a:endParaRPr lang="ru-RU" sz="800" kern="100" dirty="0">
              <a:latin typeface="Times New Roman" panose="02020603050405020304" pitchFamily="18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algn="just"/>
            <a:r>
              <a:rPr lang="ru-RU" sz="1700" kern="100" dirty="0" smtClean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Для Вашего удобства мы разработали пошаговый алгоритм действий для получения фитосанитарного сертификата!</a:t>
            </a:r>
            <a:endParaRPr lang="ru-RU" sz="1700" kern="100" dirty="0">
              <a:latin typeface="Times New Roman" panose="02020603050405020304" pitchFamily="18" charset="0"/>
              <a:ea typeface="NSimSun" panose="0201060903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484" y="348734"/>
            <a:ext cx="1859126" cy="46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78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48690" y="348734"/>
            <a:ext cx="82711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kern="100" dirty="0" smtClean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Чек-лист по получению </a:t>
            </a:r>
            <a:r>
              <a:rPr lang="ru-RU" b="1" kern="100" dirty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фитосанитарного сертификата в </a:t>
            </a:r>
            <a:r>
              <a:rPr lang="ru-RU" b="1" kern="100" dirty="0" smtClean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Россельхознадзоре </a:t>
            </a:r>
            <a:endParaRPr lang="ru-RU" sz="1600" b="1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2870" y="1124580"/>
            <a:ext cx="11402288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определить местное отделение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«Всероссийского центра карантина растений» или другое его название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ФГБУ «ВНИИКР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Необходимо установить филиал данной организации, который находится ближе всего к месту нахождения Вашей продукции или который отвечает за Ваш регион. 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обратиться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установленный филиал и заключить с ним официальный договор на оказание услуг. 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заказать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услугу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«Исследование карантинного фитосанитарного состояния подкарантинных материалов». Для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этого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заполнить соответствующую форму заявки. Форму заявки можно скачать на официальном сайте ФГБУ «ВНИИКР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Следующий шаг, подача заявки в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отделение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«Всероссийского центра карантина растений» .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корректности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заполнения заявки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в течении 1-2 дней. </a:t>
            </a:r>
          </a:p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факту принятия заявки Вы получаете от лаборатории счёт на оплату заказываемой услуги. </a:t>
            </a:r>
          </a:p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более оперативной работы рекомендуем предоставить платежное поручение с отметкой о списании денежных средств в адрес лаборатории.</a:t>
            </a:r>
          </a:p>
          <a:p>
            <a:pPr marL="285750" lvl="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подтверждения оплаты ФГБУ «ВНИИКР»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назначает дату выезда эксперта на место нахождения обследуемой продукции.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Зачастую выезд эксперта приходится на 2-3 день после подтверждения оплаты.</a:t>
            </a:r>
          </a:p>
          <a:p>
            <a:pPr marL="285750" lvl="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приезду специалиста необходимо подготовить продукцию для проведения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осмотра и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взятия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её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экспертом.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требует тщательной подготовки, рекомендуем изучить все этапы на сайте ФГБУ «ВНИИКР», в соответствующей вкладке.</a:t>
            </a:r>
            <a:endParaRPr lang="ru-RU" sz="1700" kern="100" dirty="0">
              <a:latin typeface="Times New Roman" panose="02020603050405020304" pitchFamily="18" charset="0"/>
              <a:ea typeface="NSimSun" panose="0201060903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6032" y="348733"/>
            <a:ext cx="1859126" cy="46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40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48690" y="348734"/>
            <a:ext cx="82711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kern="100" dirty="0" smtClean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Чек-лист по получению </a:t>
            </a:r>
            <a:r>
              <a:rPr lang="ru-RU" b="1" kern="100" dirty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фитосанитарного сертификата в </a:t>
            </a:r>
            <a:r>
              <a:rPr lang="ru-RU" b="1" kern="100" dirty="0" smtClean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Россельхознадзоре </a:t>
            </a:r>
            <a:endParaRPr lang="ru-RU" sz="1600" b="1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2870" y="1124580"/>
            <a:ext cx="11402288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Сама процедура исследования продукции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занимает от получаса до нескольких часов. Для проведения исследования необходимо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осуществить транспортную доставку представителя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лаборатории на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и обратно за Ваш счет. </a:t>
            </a:r>
          </a:p>
          <a:p>
            <a:pPr marL="285750" lvl="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Основную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исследования проводят непосредственно в лаборатории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ФГБУ «ВНИИКР», длительность процесса 2-3 рабочих дня. </a:t>
            </a:r>
          </a:p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удовлетворительных результатов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исследования,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лаборатория выдаёт соответствующее заключение. Если результаты вдруг окажутся неудовлетворительными, то в лучшем случае,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процедуру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 будет повторить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              В худшем, Вам будет выдано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предписание на карантинную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обработку всей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 или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её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полное несоответствие и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дальнейшую утилизацию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Уверены, что Ваша продукция прошла проверку и на следующем этапе Вам необходимо получить оригинал заключения от ФГБУ «ВНИИКР».</a:t>
            </a:r>
          </a:p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Далее, необходимо заполнить заявление на выдачу фитосанитарного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сертификата по форме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Россельхознадзора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Форму заявления Вы можете найти и скачать на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официальном сайте Россельхознадзора. Перечень необходимых документов, для каждого случая отправки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также находится на официальном сайте Россельхознадзора.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Напомним, что дополнительно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понадобится оригинал заключения лаборатории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ФГБУ «ВНИИКР».</a:t>
            </a:r>
          </a:p>
          <a:p>
            <a:pPr marL="285750" lvl="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6032" y="348734"/>
            <a:ext cx="1859126" cy="46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34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48690" y="348734"/>
            <a:ext cx="82711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kern="100" dirty="0" smtClean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Чек-лист по получению </a:t>
            </a:r>
            <a:r>
              <a:rPr lang="ru-RU" b="1" kern="100" dirty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фитосанитарного сертификата в </a:t>
            </a:r>
            <a:r>
              <a:rPr lang="ru-RU" b="1" kern="100" dirty="0" smtClean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Россельхознадзоре </a:t>
            </a:r>
            <a:endParaRPr lang="ru-RU" sz="1600" b="1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2870" y="1019070"/>
            <a:ext cx="11295785" cy="62016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Clr>
                <a:schemeClr val="accent6"/>
              </a:buClr>
            </a:pP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Далее, необходимо найти местное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отделения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Россельхознадзора (далее – РСН). Данный филиал, как правило, должен находиться ближе всего к Вам и отвечать за Ваш регион. </a:t>
            </a:r>
          </a:p>
          <a:p>
            <a:pPr marL="285750" lvl="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Следующий этап – подача документов в отделение Россельхознадзора. Заявление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 быть заполнено строго по форме и содержать всю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необходимую и актуальную информацию на момент подачи.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необходимые документы (каждый лист!) из списка, должны быть заверены руководителем организации и иметь синюю печать. 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поданных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 проводится в течении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1-2 рабочих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дней, следующих за днём подачи. Если документы будут оформлены не верно или поданы не в полном объёме — заявление не будет принято в работу пока эти ошибки не будут устранены. 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оформления ФСС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около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2-3 рабочих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дней,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бывают задержки до 4-5 дней, будьте к этому готовы.</a:t>
            </a:r>
          </a:p>
          <a:p>
            <a:pPr marL="285750" lvl="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ФСС обычно проходит гораздо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быстрее,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все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предыдущие.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Особое внимание на этом этапе стоит уделить проверке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указанной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в получаемом сертификате! Перед получением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Вам выдадут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драфт бедующего сертификата на проверку. После проведения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проверки,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драфт обязательно требуют подписать, тем самым Вы подтверждаете, что вся информация указана верно и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 берёте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это ответственность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chemeClr val="accent6"/>
              </a:buClr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 знать!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Необходимо досконально проверять всю указанную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 при получении ФСС. </a:t>
            </a:r>
          </a:p>
          <a:p>
            <a:pPr algn="just">
              <a:buClr>
                <a:schemeClr val="accent6"/>
              </a:buClr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допущена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малейшая ошибка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Вы её не заметите — сертификат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будет принят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таможенными органами, фитосанитарным контролем или конечным получателем.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Невнимательность может стать серьезным и затратным последствием, процедуру получения ФСС необходимо будет повторить в полном объёме. 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2618" y="335794"/>
            <a:ext cx="1859126" cy="46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60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48690" y="348734"/>
            <a:ext cx="82711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kern="100" dirty="0" smtClean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Чек-лист по получению </a:t>
            </a:r>
            <a:r>
              <a:rPr lang="ru-RU" b="1" kern="100" dirty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фитосанитарного сертификата в </a:t>
            </a:r>
            <a:r>
              <a:rPr lang="ru-RU" b="1" kern="100" dirty="0" smtClean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Россельхознадзоре </a:t>
            </a:r>
            <a:endParaRPr lang="ru-RU" sz="1600" b="1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2870" y="966315"/>
            <a:ext cx="1125422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ru-RU" sz="1700" kern="100" dirty="0" smtClean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Первая Фумигационная Компания </a:t>
            </a:r>
            <a:r>
              <a:rPr lang="ru-RU" sz="1700" kern="100" dirty="0" smtClean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предоставляет для Вас возможность воспользоваться услугой </a:t>
            </a:r>
            <a:br>
              <a:rPr lang="ru-RU" sz="1700" kern="100" dirty="0" smtClean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</a:br>
            <a:r>
              <a:rPr lang="ru-RU" sz="1700" kern="100" dirty="0" smtClean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«Получение фитосанитарного сертификата» на территории Москвы и Московской области, а также в                                    Санкт-Петербурге и Ленинградской области.</a:t>
            </a:r>
          </a:p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ru-RU" sz="700" kern="100" dirty="0">
              <a:latin typeface="Times New Roman" panose="02020603050405020304" pitchFamily="18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ru-RU" sz="1700" b="1" kern="100" dirty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Мы полностью возьмем все процессы </a:t>
            </a:r>
            <a:r>
              <a:rPr lang="ru-RU" sz="1700" b="1" kern="100" dirty="0" smtClean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получения ФСС под </a:t>
            </a:r>
            <a:r>
              <a:rPr lang="ru-RU" sz="1700" b="1" kern="100" dirty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свой контроль.</a:t>
            </a:r>
          </a:p>
          <a:p>
            <a:pPr marL="171450" indent="-1714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ru-RU" sz="600" b="1" kern="100" dirty="0">
              <a:latin typeface="Times New Roman" panose="02020603050405020304" pitchFamily="18" charset="0"/>
              <a:ea typeface="NSimSun" panose="02010609030101010101" pitchFamily="49" charset="-122"/>
              <a:cs typeface="Arial" panose="020B0604020202020204" pitchFamily="34" charset="0"/>
            </a:endParaRPr>
          </a:p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ru-RU" sz="1700" b="1" kern="100" dirty="0"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Мы сделаем это легко, оперативно и качественно.</a:t>
            </a:r>
          </a:p>
          <a:p>
            <a:pPr lvl="0" algn="ctr">
              <a:buClr>
                <a:schemeClr val="accent6"/>
              </a:buClr>
            </a:pP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0937" y="3594250"/>
            <a:ext cx="11254221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Clr>
                <a:schemeClr val="accent6"/>
              </a:buClr>
            </a:pP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chemeClr val="accent6"/>
              </a:buClr>
            </a:pP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chemeClr val="accent6"/>
              </a:buClr>
            </a:pP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chemeClr val="accent6"/>
              </a:buClr>
            </a:pP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chemeClr val="accent6"/>
              </a:buClr>
            </a:pP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28519" y="2929796"/>
            <a:ext cx="65949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buClr>
                <a:schemeClr val="accent6"/>
              </a:buClr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Ваш персональный менеджер</a:t>
            </a:r>
          </a:p>
          <a:p>
            <a:pPr lvl="0" algn="just">
              <a:buClr>
                <a:schemeClr val="accent6"/>
              </a:buClr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Марина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Левыкина</a:t>
            </a:r>
          </a:p>
          <a:p>
            <a:pPr lvl="0" algn="just">
              <a:buClr>
                <a:schemeClr val="accent6"/>
              </a:buClr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 8 (800) 777-18-76 (Звонок по России бесплатный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0" algn="just">
              <a:buClr>
                <a:schemeClr val="accent6"/>
              </a:buClr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Сайт: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https://productimport1.com/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6032" y="348734"/>
            <a:ext cx="1859126" cy="46935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56" y="2781909"/>
            <a:ext cx="1431268" cy="16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63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750</Words>
  <Application>Microsoft Office PowerPoint</Application>
  <PresentationFormat>Произвольный</PresentationFormat>
  <Paragraphs>63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Игорь</dc:creator>
  <cp:lastModifiedBy>Work</cp:lastModifiedBy>
  <cp:revision>23</cp:revision>
  <dcterms:created xsi:type="dcterms:W3CDTF">2020-10-23T10:34:24Z</dcterms:created>
  <dcterms:modified xsi:type="dcterms:W3CDTF">2021-07-17T03:57:27Z</dcterms:modified>
</cp:coreProperties>
</file>